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8" r:id="rId11"/>
    <p:sldId id="264" r:id="rId12"/>
    <p:sldId id="267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9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Roboto Condensed" panose="020B0604020202020204" charset="0"/>
      <p:regular r:id="rId30"/>
      <p:bold r:id="rId31"/>
      <p:italic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5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70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-16849" y="1087213"/>
            <a:ext cx="8847502" cy="2961975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Shape 2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Shape 2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Shape 29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Shape 3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Shape 3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Shape 3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Shape 3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544875" y="4650325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45" name="Shape 4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46" name="Shape 4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47" name="Shape 4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49" name="Shape 49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50" name="Shape 5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52" name="Shape 5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4" name="Shape 6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5" name="Shape 6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6" name="Shape 6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1" name="Shape 7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2" name="Shape 7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Shape 7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3"/>
          </p:nvPr>
        </p:nvSpPr>
        <p:spPr>
          <a:xfrm>
            <a:off x="559680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Shape 8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87" name="Shape 8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Shape 8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Shape 9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" name="Shape 9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95" name="Shape 9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" name="Shape 9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Shape 9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0" name="Shape 10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0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05" name="Shape 10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7" name="Shape 107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08" name="Shape 10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3" name="Shape 1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Shape 1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Shape 1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8" name="Shape 11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3" name="Shape 12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4" name="Shape 12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5" name="Shape 12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7" name="Shape 12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0" name="Shape 13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1" name="Shape 13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Shape 13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Shape 13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420498" y="1537875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4" name="Shape 144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Shape 145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2" cy="1699506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2" cy="1699569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-30922587" y="330144"/>
                <a:ext cx="35588101" cy="16995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767113" y="4678525"/>
            <a:ext cx="5932500" cy="2592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Shape 15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4" name="Shape 15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Shape 15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6" name="Shape 15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Shape 15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5527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Progressive Web App for Crestron System</a:t>
            </a:r>
            <a:endParaRPr sz="1800" b="0" i="1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4756298" y="4309800"/>
            <a:ext cx="4357753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DIT  |  160902S Aung Thura Zaw  |  152786T Muhammed Rizwanullah</a:t>
            </a:r>
            <a:endParaRPr sz="12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Tasks </a:t>
            </a:r>
            <a:r>
              <a:rPr lang="en-SG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completed for Final </a:t>
            </a:r>
            <a:r>
              <a:rPr lang="en-SG" dirty="0"/>
              <a:t>S</a:t>
            </a:r>
            <a:r>
              <a:rPr lang="en-SG" sz="2000" b="1" i="0" u="none" strike="noStrike" cap="none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tage</a:t>
            </a:r>
            <a:endParaRPr sz="2000" b="1" i="0" u="none" strike="noStrike" cap="none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83" name="Shape 383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84" name="Shape 38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479882" y="1572367"/>
            <a:ext cx="7381500" cy="31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Only one user is allowed to use the projector in one room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Convert the hosting area of the NYP iProjection Manager Web Application from http to https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Development of a Progressive Web Application for the NYP iProjection mobile app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dirty="0"/>
              <a:t>Encryption of the room n</a:t>
            </a:r>
            <a:r>
              <a:rPr lang="en-SG" dirty="0"/>
              <a:t>umbers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-SG" dirty="0"/>
              <a:t>Development of an app distribution page</a:t>
            </a:r>
            <a:endParaRPr dirty="0"/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74313" y="2625775"/>
            <a:ext cx="1015771" cy="4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</a:t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0" y="204100"/>
            <a:ext cx="1993726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of App Usage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100" y="1731000"/>
            <a:ext cx="866175" cy="85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993726" y="2630716"/>
            <a:ext cx="609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Login</a:t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9500" y="383641"/>
            <a:ext cx="1951400" cy="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1313" y="2702075"/>
            <a:ext cx="1015375" cy="10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1625" y="2702075"/>
            <a:ext cx="1865100" cy="124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65050" y="2620825"/>
            <a:ext cx="1015350" cy="1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3309500" y="3712250"/>
            <a:ext cx="1179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Scan QR Code</a:t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7325025" y="3571100"/>
            <a:ext cx="1295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Controls:</a:t>
            </a:r>
            <a:b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Projector, Screen and Mic volume</a:t>
            </a:r>
            <a:br>
              <a:rPr lang="en" sz="12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2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193100" y="1573000"/>
            <a:ext cx="1295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Authentication Successful</a:t>
            </a:r>
            <a:endParaRPr dirty="0"/>
          </a:p>
        </p:txBody>
      </p:sp>
      <p:sp>
        <p:nvSpPr>
          <p:cNvPr id="339" name="Shape 339"/>
          <p:cNvSpPr/>
          <p:nvPr/>
        </p:nvSpPr>
        <p:spPr>
          <a:xfrm>
            <a:off x="1413050" y="2053475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 rot="-2454466">
            <a:off x="2804514" y="1301243"/>
            <a:ext cx="261589" cy="2120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/>
          <p:nvPr/>
        </p:nvSpPr>
        <p:spPr>
          <a:xfrm rot="8100000">
            <a:off x="3054549" y="1634339"/>
            <a:ext cx="261347" cy="2121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 rot="1706865">
            <a:off x="2864654" y="2712699"/>
            <a:ext cx="261359" cy="2122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4714500" y="3103713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961888" y="3103713"/>
            <a:ext cx="261300" cy="2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3795262" y="1074695"/>
            <a:ext cx="979875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SIT Domain</a:t>
            </a:r>
            <a:endParaRPr dirty="0"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2561" y="1619261"/>
            <a:ext cx="1206640" cy="12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6575488" y="1852136"/>
            <a:ext cx="1295400" cy="68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Capture projector event &amp; </a:t>
            </a:r>
            <a:r>
              <a:rPr lang="en-SG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</a:t>
            </a:r>
            <a:r>
              <a:rPr lang="en-SG" sz="12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using the room</a:t>
            </a:r>
            <a:endParaRPr dirty="0"/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7907" y="684561"/>
            <a:ext cx="989635" cy="807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7325025" y="1432981"/>
            <a:ext cx="1295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2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 Manager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 rot="-5400000">
            <a:off x="7863338" y="2071100"/>
            <a:ext cx="261300" cy="22005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ctrTitle" idx="4294967295"/>
          </p:nvPr>
        </p:nvSpPr>
        <p:spPr>
          <a:xfrm>
            <a:off x="1275150" y="292670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6000" b="1" i="0" u="none" strike="noStrike" cap="none" dirty="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</a:t>
            </a:r>
            <a:endParaRPr sz="6000" b="1" i="0" u="none" strike="noStrike" cap="none" dirty="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4057637" y="1052150"/>
            <a:ext cx="1028738" cy="187455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980" y="1129575"/>
            <a:ext cx="1454940" cy="28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01" y="1125800"/>
            <a:ext cx="1642050" cy="2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975" y="1129568"/>
            <a:ext cx="1642050" cy="288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945875" y="3995500"/>
            <a:ext cx="1381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sp>
        <p:nvSpPr>
          <p:cNvPr id="360" name="Shape 360"/>
          <p:cNvSpPr txBox="1"/>
          <p:nvPr/>
        </p:nvSpPr>
        <p:spPr>
          <a:xfrm>
            <a:off x="3961875" y="4017700"/>
            <a:ext cx="1197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 Page</a:t>
            </a:r>
            <a:endParaRPr dirty="0"/>
          </a:p>
        </p:txBody>
      </p:sp>
      <p:sp>
        <p:nvSpPr>
          <p:cNvPr id="361" name="Shape 361"/>
          <p:cNvSpPr txBox="1"/>
          <p:nvPr/>
        </p:nvSpPr>
        <p:spPr>
          <a:xfrm>
            <a:off x="6889500" y="4032250"/>
            <a:ext cx="1233774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Page</a:t>
            </a:r>
            <a:endParaRPr dirty="0"/>
          </a:p>
        </p:txBody>
      </p:sp>
      <p:sp>
        <p:nvSpPr>
          <p:cNvPr id="362" name="Shape 362"/>
          <p:cNvSpPr txBox="1"/>
          <p:nvPr/>
        </p:nvSpPr>
        <p:spPr>
          <a:xfrm>
            <a:off x="176375" y="124925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Previous Design</a:t>
            </a:r>
            <a:endParaRPr b="1" dirty="0">
              <a:solidFill>
                <a:srgbClr val="EFEFE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176375" y="124925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</a:rPr>
              <a:t>Previous Design</a:t>
            </a:r>
            <a:endParaRPr b="1">
              <a:solidFill>
                <a:srgbClr val="EFEFEF"/>
              </a:solidFill>
            </a:endParaRP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75" y="734200"/>
            <a:ext cx="3484776" cy="18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950" y="1117438"/>
            <a:ext cx="3819082" cy="275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75" y="3072469"/>
            <a:ext cx="3484775" cy="18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59">
            <a:extLst>
              <a:ext uri="{FF2B5EF4-FFF2-40B4-BE49-F238E27FC236}">
                <a16:creationId xmlns:a16="http://schemas.microsoft.com/office/drawing/2014/main" id="{5098A245-DD64-4FAC-97B3-F2AF9C1FCF72}"/>
              </a:ext>
            </a:extLst>
          </p:cNvPr>
          <p:cNvSpPr txBox="1"/>
          <p:nvPr/>
        </p:nvSpPr>
        <p:spPr>
          <a:xfrm>
            <a:off x="1398627" y="2316034"/>
            <a:ext cx="10402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Main Page</a:t>
            </a:r>
            <a:endParaRPr dirty="0"/>
          </a:p>
        </p:txBody>
      </p:sp>
      <p:sp>
        <p:nvSpPr>
          <p:cNvPr id="8" name="Shape 359">
            <a:extLst>
              <a:ext uri="{FF2B5EF4-FFF2-40B4-BE49-F238E27FC236}">
                <a16:creationId xmlns:a16="http://schemas.microsoft.com/office/drawing/2014/main" id="{359CB0E6-847E-43E8-A890-A82665A11B1F}"/>
              </a:ext>
            </a:extLst>
          </p:cNvPr>
          <p:cNvSpPr txBox="1"/>
          <p:nvPr/>
        </p:nvSpPr>
        <p:spPr>
          <a:xfrm>
            <a:off x="1047999" y="3897867"/>
            <a:ext cx="1741522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Rooms in use page</a:t>
            </a:r>
            <a:endParaRPr dirty="0"/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id="{65D18B5D-A274-48B6-9957-93A8D6BC9E1D}"/>
              </a:ext>
            </a:extLst>
          </p:cNvPr>
          <p:cNvSpPr txBox="1"/>
          <p:nvPr/>
        </p:nvSpPr>
        <p:spPr>
          <a:xfrm>
            <a:off x="5094589" y="2794503"/>
            <a:ext cx="155780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Event Logs Page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2B5CD-0EA5-452F-BA46-21123CF00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921D8-301C-4186-A20B-E1D10353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21" y="1393813"/>
            <a:ext cx="4316578" cy="2133558"/>
          </a:xfrm>
          <a:prstGeom prst="rect">
            <a:avLst/>
          </a:prstGeom>
        </p:spPr>
      </p:pic>
      <p:sp>
        <p:nvSpPr>
          <p:cNvPr id="6" name="Shape 362">
            <a:extLst>
              <a:ext uri="{FF2B5EF4-FFF2-40B4-BE49-F238E27FC236}">
                <a16:creationId xmlns:a16="http://schemas.microsoft.com/office/drawing/2014/main" id="{AE777C1B-CEA2-425B-AFAB-9EED9B3FD399}"/>
              </a:ext>
            </a:extLst>
          </p:cNvPr>
          <p:cNvSpPr txBox="1"/>
          <p:nvPr/>
        </p:nvSpPr>
        <p:spPr>
          <a:xfrm>
            <a:off x="269359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New 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06E7-929A-4B3B-994B-EBBE4BD7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1" y="2919702"/>
            <a:ext cx="4124950" cy="2032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DD7C4-CCD6-451F-815D-F3710B9F4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11" y="777007"/>
            <a:ext cx="4139610" cy="2048244"/>
          </a:xfrm>
          <a:prstGeom prst="rect">
            <a:avLst/>
          </a:prstGeom>
        </p:spPr>
      </p:pic>
      <p:sp>
        <p:nvSpPr>
          <p:cNvPr id="11" name="Shape 359">
            <a:extLst>
              <a:ext uri="{FF2B5EF4-FFF2-40B4-BE49-F238E27FC236}">
                <a16:creationId xmlns:a16="http://schemas.microsoft.com/office/drawing/2014/main" id="{5F38D513-7ABC-4AF0-8AD9-D279435A0619}"/>
              </a:ext>
            </a:extLst>
          </p:cNvPr>
          <p:cNvSpPr txBox="1"/>
          <p:nvPr/>
        </p:nvSpPr>
        <p:spPr>
          <a:xfrm>
            <a:off x="1804852" y="2280592"/>
            <a:ext cx="104026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Main Page</a:t>
            </a:r>
            <a:endParaRPr dirty="0"/>
          </a:p>
        </p:txBody>
      </p:sp>
      <p:sp>
        <p:nvSpPr>
          <p:cNvPr id="12" name="Shape 359">
            <a:extLst>
              <a:ext uri="{FF2B5EF4-FFF2-40B4-BE49-F238E27FC236}">
                <a16:creationId xmlns:a16="http://schemas.microsoft.com/office/drawing/2014/main" id="{A6591E2D-5BD5-46CD-A34A-86E8705DDA61}"/>
              </a:ext>
            </a:extLst>
          </p:cNvPr>
          <p:cNvSpPr txBox="1"/>
          <p:nvPr/>
        </p:nvSpPr>
        <p:spPr>
          <a:xfrm>
            <a:off x="1461555" y="4701431"/>
            <a:ext cx="1741522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Rooms in use page</a:t>
            </a:r>
            <a:endParaRPr dirty="0"/>
          </a:p>
        </p:txBody>
      </p:sp>
      <p:sp>
        <p:nvSpPr>
          <p:cNvPr id="13" name="Shape 359">
            <a:extLst>
              <a:ext uri="{FF2B5EF4-FFF2-40B4-BE49-F238E27FC236}">
                <a16:creationId xmlns:a16="http://schemas.microsoft.com/office/drawing/2014/main" id="{1705446F-3CF9-4C21-9C50-9D34949F6C60}"/>
              </a:ext>
            </a:extLst>
          </p:cNvPr>
          <p:cNvSpPr txBox="1"/>
          <p:nvPr/>
        </p:nvSpPr>
        <p:spPr>
          <a:xfrm>
            <a:off x="5781507" y="3527371"/>
            <a:ext cx="155780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Event Logs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69061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8C27B-6150-4C49-B309-4B7202EAC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4259B-D25D-4482-A9ED-4C170934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3" y="932760"/>
            <a:ext cx="1772092" cy="3150388"/>
          </a:xfrm>
          <a:prstGeom prst="rect">
            <a:avLst/>
          </a:prstGeom>
        </p:spPr>
      </p:pic>
      <p:sp>
        <p:nvSpPr>
          <p:cNvPr id="5" name="Shape 362">
            <a:extLst>
              <a:ext uri="{FF2B5EF4-FFF2-40B4-BE49-F238E27FC236}">
                <a16:creationId xmlns:a16="http://schemas.microsoft.com/office/drawing/2014/main" id="{31D6EF08-FE49-4F17-A8B5-3668377D271E}"/>
              </a:ext>
            </a:extLst>
          </p:cNvPr>
          <p:cNvSpPr txBox="1"/>
          <p:nvPr/>
        </p:nvSpPr>
        <p:spPr>
          <a:xfrm>
            <a:off x="304801" y="153279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FEFEF"/>
                </a:solidFill>
              </a:rPr>
              <a:t>New Design</a:t>
            </a:r>
            <a:endParaRPr b="1" dirty="0">
              <a:solidFill>
                <a:srgbClr val="EFEFEF"/>
              </a:solidFill>
            </a:endParaRPr>
          </a:p>
        </p:txBody>
      </p:sp>
      <p:sp>
        <p:nvSpPr>
          <p:cNvPr id="6" name="Shape 359">
            <a:extLst>
              <a:ext uri="{FF2B5EF4-FFF2-40B4-BE49-F238E27FC236}">
                <a16:creationId xmlns:a16="http://schemas.microsoft.com/office/drawing/2014/main" id="{666258E1-D222-4E40-93F8-EC5E562F1358}"/>
              </a:ext>
            </a:extLst>
          </p:cNvPr>
          <p:cNvSpPr txBox="1"/>
          <p:nvPr/>
        </p:nvSpPr>
        <p:spPr>
          <a:xfrm>
            <a:off x="1075844" y="4080489"/>
            <a:ext cx="10806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FA05F-4421-452D-8FB2-CBA0A143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60" y="839725"/>
            <a:ext cx="1822928" cy="3240764"/>
          </a:xfrm>
          <a:prstGeom prst="rect">
            <a:avLst/>
          </a:prstGeom>
        </p:spPr>
      </p:pic>
      <p:sp>
        <p:nvSpPr>
          <p:cNvPr id="9" name="Shape 360">
            <a:extLst>
              <a:ext uri="{FF2B5EF4-FFF2-40B4-BE49-F238E27FC236}">
                <a16:creationId xmlns:a16="http://schemas.microsoft.com/office/drawing/2014/main" id="{7A5444F2-120E-401B-B57D-3DC1454893C3}"/>
              </a:ext>
            </a:extLst>
          </p:cNvPr>
          <p:cNvSpPr txBox="1"/>
          <p:nvPr/>
        </p:nvSpPr>
        <p:spPr>
          <a:xfrm>
            <a:off x="3717589" y="4080489"/>
            <a:ext cx="1070869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 Page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5C868-261C-4668-8C29-261E1D79E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53" y="839725"/>
            <a:ext cx="1795166" cy="3191408"/>
          </a:xfrm>
          <a:prstGeom prst="rect">
            <a:avLst/>
          </a:prstGeom>
        </p:spPr>
      </p:pic>
      <p:sp>
        <p:nvSpPr>
          <p:cNvPr id="12" name="Shape 361">
            <a:extLst>
              <a:ext uri="{FF2B5EF4-FFF2-40B4-BE49-F238E27FC236}">
                <a16:creationId xmlns:a16="http://schemas.microsoft.com/office/drawing/2014/main" id="{FF75A165-682F-4496-A357-EB887B772544}"/>
              </a:ext>
            </a:extLst>
          </p:cNvPr>
          <p:cNvSpPr txBox="1"/>
          <p:nvPr/>
        </p:nvSpPr>
        <p:spPr>
          <a:xfrm>
            <a:off x="6267232" y="4031133"/>
            <a:ext cx="1268407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62865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C9BF0-B314-4BBC-9DCC-5D4EE132B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Shape 357">
            <a:extLst>
              <a:ext uri="{FF2B5EF4-FFF2-40B4-BE49-F238E27FC236}">
                <a16:creationId xmlns:a16="http://schemas.microsoft.com/office/drawing/2014/main" id="{5CD889CD-F13A-4B15-9F2F-4B18234C21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883482"/>
            <a:ext cx="1642048" cy="30816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04DD2AA-E9E5-45DE-9026-FD8A8B64D0A4}"/>
              </a:ext>
            </a:extLst>
          </p:cNvPr>
          <p:cNvSpPr/>
          <p:nvPr/>
        </p:nvSpPr>
        <p:spPr>
          <a:xfrm>
            <a:off x="4098290" y="20871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05414-4146-4336-AB4C-C9B4D33C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95" y="883482"/>
            <a:ext cx="1772092" cy="3150388"/>
          </a:xfrm>
          <a:prstGeom prst="rect">
            <a:avLst/>
          </a:prstGeom>
        </p:spPr>
      </p:pic>
      <p:sp>
        <p:nvSpPr>
          <p:cNvPr id="11" name="Shape 359">
            <a:extLst>
              <a:ext uri="{FF2B5EF4-FFF2-40B4-BE49-F238E27FC236}">
                <a16:creationId xmlns:a16="http://schemas.microsoft.com/office/drawing/2014/main" id="{575D3C99-1CD7-4DB0-B270-9C47F5A8997F}"/>
              </a:ext>
            </a:extLst>
          </p:cNvPr>
          <p:cNvSpPr txBox="1"/>
          <p:nvPr/>
        </p:nvSpPr>
        <p:spPr>
          <a:xfrm>
            <a:off x="3555236" y="4033870"/>
            <a:ext cx="2064517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Login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Shape 362">
            <a:extLst>
              <a:ext uri="{FF2B5EF4-FFF2-40B4-BE49-F238E27FC236}">
                <a16:creationId xmlns:a16="http://schemas.microsoft.com/office/drawing/2014/main" id="{DDC3D655-5B71-461C-8DFD-B4C56560D30E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7868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C7D94-2C52-4256-9E0E-8D0F63A57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71C16BFF-0950-47DC-8209-C4AF17D91DEC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58">
            <a:extLst>
              <a:ext uri="{FF2B5EF4-FFF2-40B4-BE49-F238E27FC236}">
                <a16:creationId xmlns:a16="http://schemas.microsoft.com/office/drawing/2014/main" id="{858B18DB-BD15-49F7-859F-158C588EB1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955954"/>
            <a:ext cx="1889510" cy="32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0BA11-A194-4E82-AF37-897C0387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84" y="953139"/>
            <a:ext cx="1822928" cy="32407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D6FD19E-F801-4E81-AB3A-4845CF25956E}"/>
              </a:ext>
            </a:extLst>
          </p:cNvPr>
          <p:cNvSpPr/>
          <p:nvPr/>
        </p:nvSpPr>
        <p:spPr>
          <a:xfrm>
            <a:off x="4215265" y="23312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CD34E554-AFC8-4F2D-8CCB-281FD2B4629F}"/>
              </a:ext>
            </a:extLst>
          </p:cNvPr>
          <p:cNvSpPr txBox="1"/>
          <p:nvPr/>
        </p:nvSpPr>
        <p:spPr>
          <a:xfrm>
            <a:off x="3672211" y="4203526"/>
            <a:ext cx="2064517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2498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0053B-45EE-4DE2-B047-18C959E20F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Shape 356">
            <a:extLst>
              <a:ext uri="{FF2B5EF4-FFF2-40B4-BE49-F238E27FC236}">
                <a16:creationId xmlns:a16="http://schemas.microsoft.com/office/drawing/2014/main" id="{DCA8BF0A-AD85-401A-8374-FC3A86EA54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245" y="918830"/>
            <a:ext cx="1685658" cy="31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62">
            <a:extLst>
              <a:ext uri="{FF2B5EF4-FFF2-40B4-BE49-F238E27FC236}">
                <a16:creationId xmlns:a16="http://schemas.microsoft.com/office/drawing/2014/main" id="{788BD2ED-CD9D-4339-82CD-7D360B204247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Mobile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BC7EF-6C7F-421C-BEF4-D2AA6064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861" y="918831"/>
            <a:ext cx="1795166" cy="31914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7B5BD0-2D0C-467E-8F5A-FCF4587FC154}"/>
              </a:ext>
            </a:extLst>
          </p:cNvPr>
          <p:cNvSpPr/>
          <p:nvPr/>
        </p:nvSpPr>
        <p:spPr>
          <a:xfrm>
            <a:off x="4028178" y="22562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05C9F6CC-374F-47FB-9AE3-6CD29AB224D0}"/>
              </a:ext>
            </a:extLst>
          </p:cNvPr>
          <p:cNvSpPr txBox="1"/>
          <p:nvPr/>
        </p:nvSpPr>
        <p:spPr>
          <a:xfrm>
            <a:off x="3357311" y="4110239"/>
            <a:ext cx="2320142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Control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9995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571932" y="1362421"/>
            <a:ext cx="4028549" cy="29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Problem Definition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Target Audience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Technologies Used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 Features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 Schedule and Task Allocation                                                        </a:t>
            </a:r>
            <a:endParaRPr dirty="0"/>
          </a:p>
        </p:txBody>
      </p:sp>
      <p:grpSp>
        <p:nvGrpSpPr>
          <p:cNvPr id="173" name="Shape 173"/>
          <p:cNvGrpSpPr/>
          <p:nvPr/>
        </p:nvGrpSpPr>
        <p:grpSpPr>
          <a:xfrm>
            <a:off x="326578" y="587260"/>
            <a:ext cx="309022" cy="376837"/>
            <a:chOff x="596350" y="929175"/>
            <a:chExt cx="407950" cy="497475"/>
          </a:xfrm>
        </p:grpSpPr>
        <p:sp>
          <p:nvSpPr>
            <p:cNvPr id="174" name="Shape 17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Shape 181"/>
          <p:cNvSpPr txBox="1"/>
          <p:nvPr/>
        </p:nvSpPr>
        <p:spPr>
          <a:xfrm>
            <a:off x="4543646" y="1362421"/>
            <a:ext cx="4128223" cy="236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Task Completed for Interim Stage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dirty="0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Task Completed for Final Stage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AutoNum type="arabicPeriod" startAt="6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Overview of App Usage</a:t>
            </a:r>
            <a:endParaRPr sz="1800" b="0" i="0" u="none" strike="noStrike" cap="none" dirty="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Roboto Condensed Light"/>
              <a:buNone/>
            </a:pPr>
            <a:r>
              <a:rPr lang="en" sz="1800" dirty="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9</a:t>
            </a:r>
            <a:r>
              <a:rPr lang="en" sz="1800" b="0" i="0" u="none" strike="noStrike" cap="none" dirty="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  </a:t>
            </a: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Demo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D7047-D2BA-4EB7-9236-CFB565FF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89AA902C-DBFE-49EC-AF14-2F688069574B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69">
            <a:extLst>
              <a:ext uri="{FF2B5EF4-FFF2-40B4-BE49-F238E27FC236}">
                <a16:creationId xmlns:a16="http://schemas.microsoft.com/office/drawing/2014/main" id="{0A528D55-A0AC-46BC-BFA0-8184412675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382" y="1239637"/>
            <a:ext cx="3604896" cy="2134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2486F18-7120-4A4D-86D2-15A7FD7B8269}"/>
              </a:ext>
            </a:extLst>
          </p:cNvPr>
          <p:cNvSpPr/>
          <p:nvPr/>
        </p:nvSpPr>
        <p:spPr>
          <a:xfrm>
            <a:off x="4012639" y="2064348"/>
            <a:ext cx="7327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650FE-24F4-46A8-A30A-690C2607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90" y="1239637"/>
            <a:ext cx="4139610" cy="2048244"/>
          </a:xfrm>
          <a:prstGeom prst="rect">
            <a:avLst/>
          </a:prstGeom>
        </p:spPr>
      </p:pic>
      <p:sp>
        <p:nvSpPr>
          <p:cNvPr id="7" name="Shape 359">
            <a:extLst>
              <a:ext uri="{FF2B5EF4-FFF2-40B4-BE49-F238E27FC236}">
                <a16:creationId xmlns:a16="http://schemas.microsoft.com/office/drawing/2014/main" id="{FC6AE68D-A8D2-4EB8-9C01-7DEBA871FD6F}"/>
              </a:ext>
            </a:extLst>
          </p:cNvPr>
          <p:cNvSpPr txBox="1"/>
          <p:nvPr/>
        </p:nvSpPr>
        <p:spPr>
          <a:xfrm>
            <a:off x="3325950" y="3373691"/>
            <a:ext cx="2106168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Home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8941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DE0D6-EC1A-4F6F-9BC1-B5370249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EF77F851-E111-4DDA-B33C-303C7F2415E9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pic>
        <p:nvPicPr>
          <p:cNvPr id="4" name="Shape 371">
            <a:extLst>
              <a:ext uri="{FF2B5EF4-FFF2-40B4-BE49-F238E27FC236}">
                <a16:creationId xmlns:a16="http://schemas.microsoft.com/office/drawing/2014/main" id="{A939E343-8FB9-4500-B198-9B398F00AD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945" y="1323231"/>
            <a:ext cx="3749368" cy="225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1C9FA-6403-41FD-BC97-65B0AF36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55" y="1323231"/>
            <a:ext cx="4124950" cy="20323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4EE9050-669A-477A-86BB-708FC3C2BE28}"/>
              </a:ext>
            </a:extLst>
          </p:cNvPr>
          <p:cNvSpPr/>
          <p:nvPr/>
        </p:nvSpPr>
        <p:spPr>
          <a:xfrm>
            <a:off x="4012639" y="2097114"/>
            <a:ext cx="7327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hape 359">
            <a:extLst>
              <a:ext uri="{FF2B5EF4-FFF2-40B4-BE49-F238E27FC236}">
                <a16:creationId xmlns:a16="http://schemas.microsoft.com/office/drawing/2014/main" id="{67A7E2A7-3A27-4B71-978C-C36A6E4D3FAD}"/>
              </a:ext>
            </a:extLst>
          </p:cNvPr>
          <p:cNvSpPr txBox="1"/>
          <p:nvPr/>
        </p:nvSpPr>
        <p:spPr>
          <a:xfrm>
            <a:off x="2721106" y="3440053"/>
            <a:ext cx="3315855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Rooms in use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6246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CB61E-410E-4CDF-AEDA-A6F9515C1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Shape 362">
            <a:extLst>
              <a:ext uri="{FF2B5EF4-FFF2-40B4-BE49-F238E27FC236}">
                <a16:creationId xmlns:a16="http://schemas.microsoft.com/office/drawing/2014/main" id="{35828049-90F0-4EB3-AC3B-FD17A8DD1EF2}"/>
              </a:ext>
            </a:extLst>
          </p:cNvPr>
          <p:cNvSpPr txBox="1"/>
          <p:nvPr/>
        </p:nvSpPr>
        <p:spPr>
          <a:xfrm>
            <a:off x="155945" y="139102"/>
            <a:ext cx="1947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EFEFEF"/>
                </a:solidFill>
              </a:rPr>
              <a:t>Web App </a:t>
            </a:r>
            <a:r>
              <a:rPr lang="en" b="1" dirty="0">
                <a:solidFill>
                  <a:srgbClr val="EFEFEF"/>
                </a:solidFill>
              </a:rPr>
              <a:t>Design</a:t>
            </a:r>
            <a:endParaRPr b="1" dirty="0">
              <a:solidFill>
                <a:srgbClr val="EFEFEF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D50BAD4-9C96-41D8-B2A6-08C522B10A7B}"/>
              </a:ext>
            </a:extLst>
          </p:cNvPr>
          <p:cNvSpPr/>
          <p:nvPr/>
        </p:nvSpPr>
        <p:spPr>
          <a:xfrm>
            <a:off x="4104405" y="2107253"/>
            <a:ext cx="6235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hape 359">
            <a:extLst>
              <a:ext uri="{FF2B5EF4-FFF2-40B4-BE49-F238E27FC236}">
                <a16:creationId xmlns:a16="http://schemas.microsoft.com/office/drawing/2014/main" id="{98ABA1DC-E17D-4058-9D61-12F118232356}"/>
              </a:ext>
            </a:extLst>
          </p:cNvPr>
          <p:cNvSpPr txBox="1"/>
          <p:nvPr/>
        </p:nvSpPr>
        <p:spPr>
          <a:xfrm>
            <a:off x="2934291" y="3466214"/>
            <a:ext cx="2963768" cy="5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>
                    <a:lumMod val="50000"/>
                  </a:schemeClr>
                </a:solidFill>
              </a:rPr>
              <a:t>Event Logs </a:t>
            </a: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Page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Shape 370">
            <a:extLst>
              <a:ext uri="{FF2B5EF4-FFF2-40B4-BE49-F238E27FC236}">
                <a16:creationId xmlns:a16="http://schemas.microsoft.com/office/drawing/2014/main" id="{067AD278-CCBA-45B3-B79D-3FF2144846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760" y="1232924"/>
            <a:ext cx="3863168" cy="223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7B70F-92DC-4F3D-A9DD-06C2E45A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21" y="1214256"/>
            <a:ext cx="4316578" cy="21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985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subTitle" idx="4294967295"/>
          </p:nvPr>
        </p:nvSpPr>
        <p:spPr>
          <a:xfrm>
            <a:off x="1275150" y="3369375"/>
            <a:ext cx="65937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 &amp; A</a:t>
            </a:r>
            <a:endParaRPr sz="24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938" y="1017488"/>
            <a:ext cx="5332126" cy="2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 Definition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14275" y="2114625"/>
            <a:ext cx="40467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Login PC to access system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Time-Consuming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Inconvenient</a:t>
            </a:r>
            <a:endParaRPr sz="24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88" name="Shape 188"/>
          <p:cNvGrpSpPr/>
          <p:nvPr/>
        </p:nvGrpSpPr>
        <p:grpSpPr>
          <a:xfrm>
            <a:off x="346080" y="584264"/>
            <a:ext cx="270295" cy="382822"/>
            <a:chOff x="3979850" y="1598950"/>
            <a:chExt cx="356825" cy="505375"/>
          </a:xfrm>
        </p:grpSpPr>
        <p:sp>
          <p:nvSpPr>
            <p:cNvPr id="189" name="Shape 18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5108204" y="1737578"/>
            <a:ext cx="3179268" cy="2347085"/>
            <a:chOff x="5600825" y="1847775"/>
            <a:chExt cx="2633807" cy="2113539"/>
          </a:xfrm>
        </p:grpSpPr>
        <p:sp>
          <p:nvSpPr>
            <p:cNvPr id="192" name="Shape 192"/>
            <p:cNvSpPr/>
            <p:nvPr/>
          </p:nvSpPr>
          <p:spPr>
            <a:xfrm>
              <a:off x="5600825" y="1847775"/>
              <a:ext cx="2633807" cy="2113539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C7D3E6"/>
            </a:solidFill>
            <a:ln w="9525" cap="flat" cmpd="sng">
              <a:solidFill>
                <a:srgbClr val="92A8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93" name="Shape 1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95625" y="1935875"/>
              <a:ext cx="2429400" cy="1610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 Audience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9" name="Shape 199"/>
          <p:cNvGrpSpPr/>
          <p:nvPr/>
        </p:nvGrpSpPr>
        <p:grpSpPr>
          <a:xfrm>
            <a:off x="346077" y="584264"/>
            <a:ext cx="270294" cy="382823"/>
            <a:chOff x="3979850" y="1598949"/>
            <a:chExt cx="356824" cy="505376"/>
          </a:xfrm>
        </p:grpSpPr>
        <p:sp>
          <p:nvSpPr>
            <p:cNvPr id="200" name="Shape 2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037074" y="1598949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Shape 202"/>
          <p:cNvSpPr txBox="1"/>
          <p:nvPr/>
        </p:nvSpPr>
        <p:spPr>
          <a:xfrm>
            <a:off x="742521" y="1780966"/>
            <a:ext cx="5825550" cy="235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</a:pPr>
            <a:r>
              <a:rPr lang="en" sz="24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NYPSIT 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Lecturers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Tutors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</a:pPr>
            <a:r>
              <a:rPr lang="en" sz="24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Students</a:t>
            </a:r>
            <a:endParaRPr dirty="0"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955" y="1780966"/>
            <a:ext cx="2208233" cy="220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Technologies Used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502348" y="1406015"/>
            <a:ext cx="4952700" cy="336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Ionic 3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Angular 4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HTML, CSS &amp; JavaScript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Window Server 2016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-SG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XCode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C# ASP.Net MVC</a:t>
            </a:r>
            <a:endParaRPr dirty="0"/>
          </a:p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Microsoft SQL Server 2014 Enterprise Edition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5766" y="2490175"/>
            <a:ext cx="1652075" cy="5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7542" y="1753939"/>
            <a:ext cx="11715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331" y="3233473"/>
            <a:ext cx="2233925" cy="1054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Shape 213"/>
          <p:cNvGrpSpPr/>
          <p:nvPr/>
        </p:nvGrpSpPr>
        <p:grpSpPr>
          <a:xfrm>
            <a:off x="260668" y="629920"/>
            <a:ext cx="392063" cy="291505"/>
            <a:chOff x="5247525" y="3007275"/>
            <a:chExt cx="517575" cy="384825"/>
          </a:xfrm>
        </p:grpSpPr>
        <p:sp>
          <p:nvSpPr>
            <p:cNvPr id="214" name="Shape 2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591" y="3068389"/>
            <a:ext cx="1378250" cy="13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3724" y="1070512"/>
            <a:ext cx="1104532" cy="11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49927" y="1374943"/>
            <a:ext cx="1356914" cy="111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Features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814275" y="1476625"/>
            <a:ext cx="73815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24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 iProjection comprises of inbuilt features such as:</a:t>
            </a:r>
            <a:endParaRPr sz="24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 On/Off Controls</a:t>
            </a: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Projector Screen Controls</a:t>
            </a: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 Lock</a:t>
            </a: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Volume Controls</a:t>
            </a: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20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Switch Projection Controls</a:t>
            </a: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02527" y="581494"/>
            <a:ext cx="224182" cy="38837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6216502" y="2034362"/>
            <a:ext cx="1176669" cy="2459665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9525" dir="5100000" algn="bl" rotWithShape="0">
              <a:srgbClr val="6D9EEB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8559" y="2390113"/>
            <a:ext cx="999990" cy="175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Schedule and Task Allocation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618000" y="41793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fld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4" name="Shape 234"/>
          <p:cNvGrpSpPr/>
          <p:nvPr/>
        </p:nvGrpSpPr>
        <p:grpSpPr>
          <a:xfrm rot="10800000">
            <a:off x="425575" y="1435020"/>
            <a:ext cx="1350235" cy="430119"/>
            <a:chOff x="185742" y="1697030"/>
            <a:chExt cx="5165698" cy="1658130"/>
          </a:xfrm>
        </p:grpSpPr>
        <p:sp>
          <p:nvSpPr>
            <p:cNvPr id="235" name="Shape 23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300635" y="631529"/>
            <a:ext cx="304439" cy="288286"/>
            <a:chOff x="5973900" y="318475"/>
            <a:chExt cx="401900" cy="380575"/>
          </a:xfrm>
        </p:grpSpPr>
        <p:sp>
          <p:nvSpPr>
            <p:cNvPr id="240" name="Shape 2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 rot="10800000">
            <a:off x="1559354" y="1435020"/>
            <a:ext cx="1369212" cy="430119"/>
            <a:chOff x="185742" y="1697030"/>
            <a:chExt cx="5165698" cy="1658130"/>
          </a:xfrm>
        </p:grpSpPr>
        <p:sp>
          <p:nvSpPr>
            <p:cNvPr id="255" name="Shape 25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2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 rot="10800000">
            <a:off x="2706286" y="1435020"/>
            <a:ext cx="1343654" cy="430119"/>
            <a:chOff x="185742" y="1697030"/>
            <a:chExt cx="5165698" cy="1658130"/>
          </a:xfrm>
        </p:grpSpPr>
        <p:sp>
          <p:nvSpPr>
            <p:cNvPr id="260" name="Shape 26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3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 rot="10800000">
            <a:off x="3832978" y="1435018"/>
            <a:ext cx="1326614" cy="430119"/>
            <a:chOff x="185742" y="1697030"/>
            <a:chExt cx="5165698" cy="1658130"/>
          </a:xfrm>
        </p:grpSpPr>
        <p:sp>
          <p:nvSpPr>
            <p:cNvPr id="265" name="Shape 26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4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9" name="Shape 269"/>
          <p:cNvGrpSpPr/>
          <p:nvPr/>
        </p:nvGrpSpPr>
        <p:grpSpPr>
          <a:xfrm rot="10800000">
            <a:off x="4944449" y="1435020"/>
            <a:ext cx="1335364" cy="430119"/>
            <a:chOff x="185742" y="1697030"/>
            <a:chExt cx="5165698" cy="1658130"/>
          </a:xfrm>
        </p:grpSpPr>
        <p:sp>
          <p:nvSpPr>
            <p:cNvPr id="270" name="Shape 27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5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4" name="Shape 274"/>
          <p:cNvGrpSpPr/>
          <p:nvPr/>
        </p:nvGrpSpPr>
        <p:grpSpPr>
          <a:xfrm rot="10800000">
            <a:off x="6078223" y="1435020"/>
            <a:ext cx="1330854" cy="430119"/>
            <a:chOff x="185742" y="1697030"/>
            <a:chExt cx="5165698" cy="1658130"/>
          </a:xfrm>
        </p:grpSpPr>
        <p:sp>
          <p:nvSpPr>
            <p:cNvPr id="275" name="Shape 27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6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79" name="Shape 279"/>
          <p:cNvCxnSpPr/>
          <p:nvPr/>
        </p:nvCxnSpPr>
        <p:spPr>
          <a:xfrm rot="10800000" flipH="1">
            <a:off x="355989" y="1953026"/>
            <a:ext cx="458286" cy="2941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0" name="Shape 280"/>
          <p:cNvCxnSpPr/>
          <p:nvPr/>
        </p:nvCxnSpPr>
        <p:spPr>
          <a:xfrm>
            <a:off x="817085" y="3016280"/>
            <a:ext cx="1479548" cy="419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1" name="Shape 281"/>
          <p:cNvCxnSpPr/>
          <p:nvPr/>
        </p:nvCxnSpPr>
        <p:spPr>
          <a:xfrm>
            <a:off x="2928565" y="2657824"/>
            <a:ext cx="989994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82" name="Shape 282"/>
          <p:cNvSpPr txBox="1">
            <a:spLocks noGrp="1"/>
          </p:cNvSpPr>
          <p:nvPr>
            <p:ph type="body" idx="4294967295"/>
          </p:nvPr>
        </p:nvSpPr>
        <p:spPr>
          <a:xfrm>
            <a:off x="-148415" y="2037498"/>
            <a:ext cx="1721113" cy="96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 Ionic 3 &amp; Angular 4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None/>
            </a:pPr>
            <a:endParaRPr sz="11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Understanding C# ASP.Net MVC</a:t>
            </a:r>
            <a:endParaRPr dirty="0"/>
          </a:p>
        </p:txBody>
      </p:sp>
      <p:sp>
        <p:nvSpPr>
          <p:cNvPr id="283" name="Shape 283"/>
          <p:cNvSpPr txBox="1">
            <a:spLocks noGrp="1"/>
          </p:cNvSpPr>
          <p:nvPr>
            <p:ph type="body" idx="4294967295"/>
          </p:nvPr>
        </p:nvSpPr>
        <p:spPr>
          <a:xfrm>
            <a:off x="3667083" y="3463258"/>
            <a:ext cx="2665592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that event logs are captured during usage of mobile app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5558645" y="1989742"/>
            <a:ext cx="2264911" cy="64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mobile application is compatible on both iOS and android platforms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 flipH="1">
            <a:off x="2486475" y="2734576"/>
            <a:ext cx="2261534" cy="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NYP iProjection Manager web application to manage usage of the app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body" idx="4294967295"/>
          </p:nvPr>
        </p:nvSpPr>
        <p:spPr>
          <a:xfrm>
            <a:off x="5768052" y="3130108"/>
            <a:ext cx="2081714" cy="50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NYP iProjection Manager web application </a:t>
            </a:r>
            <a:b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7" name="Shape 287"/>
          <p:cNvCxnSpPr/>
          <p:nvPr/>
        </p:nvCxnSpPr>
        <p:spPr>
          <a:xfrm>
            <a:off x="3088425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277725" y="4686129"/>
            <a:ext cx="771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Thura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3790233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Shape 290"/>
          <p:cNvSpPr txBox="1">
            <a:spLocks noGrp="1"/>
          </p:cNvSpPr>
          <p:nvPr>
            <p:ph type="body" idx="4294967295"/>
          </p:nvPr>
        </p:nvSpPr>
        <p:spPr>
          <a:xfrm>
            <a:off x="3979533" y="4686129"/>
            <a:ext cx="842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Rizwan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1" name="Shape 291"/>
          <p:cNvCxnSpPr>
            <a:endCxn id="292" idx="1"/>
          </p:cNvCxnSpPr>
          <p:nvPr/>
        </p:nvCxnSpPr>
        <p:spPr>
          <a:xfrm>
            <a:off x="2391825" y="4842429"/>
            <a:ext cx="189300" cy="30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2581125" y="4687629"/>
            <a:ext cx="5073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Both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25575" y="3058391"/>
            <a:ext cx="2221474" cy="39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Setting up of the project done by the previous batch 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94" name="Shape 294"/>
          <p:cNvGrpSpPr/>
          <p:nvPr/>
        </p:nvGrpSpPr>
        <p:grpSpPr>
          <a:xfrm rot="10800000">
            <a:off x="7212282" y="1435015"/>
            <a:ext cx="1326307" cy="430119"/>
            <a:chOff x="185742" y="1697030"/>
            <a:chExt cx="5165698" cy="1658130"/>
          </a:xfrm>
        </p:grpSpPr>
        <p:sp>
          <p:nvSpPr>
            <p:cNvPr id="295" name="Shape 29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7</a:t>
              </a:r>
              <a:endParaRPr sz="1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99" name="Shape 299"/>
          <p:cNvCxnSpPr/>
          <p:nvPr/>
        </p:nvCxnSpPr>
        <p:spPr>
          <a:xfrm rot="10800000" flipH="1">
            <a:off x="4039847" y="3438403"/>
            <a:ext cx="1971086" cy="3757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0" name="Shape 300"/>
          <p:cNvCxnSpPr/>
          <p:nvPr/>
        </p:nvCxnSpPr>
        <p:spPr>
          <a:xfrm>
            <a:off x="6072675" y="1989734"/>
            <a:ext cx="1336401" cy="790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1" name="Shape 301"/>
          <p:cNvCxnSpPr/>
          <p:nvPr/>
        </p:nvCxnSpPr>
        <p:spPr>
          <a:xfrm>
            <a:off x="2692876" y="4054728"/>
            <a:ext cx="3318057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2647049" y="4075827"/>
            <a:ext cx="3186683" cy="44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Re-designing of the NYP iProjection mobile application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2292182" y="1965084"/>
            <a:ext cx="606250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4" name="Shape 304"/>
          <p:cNvSpPr txBox="1"/>
          <p:nvPr/>
        </p:nvSpPr>
        <p:spPr>
          <a:xfrm flipH="1">
            <a:off x="1717999" y="1989741"/>
            <a:ext cx="2261534" cy="51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 Ionic application to the school’s active directory for authentication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5" name="Shape 305"/>
          <p:cNvCxnSpPr/>
          <p:nvPr/>
        </p:nvCxnSpPr>
        <p:spPr>
          <a:xfrm>
            <a:off x="6072675" y="3145080"/>
            <a:ext cx="1661411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6" name="Shape 306"/>
          <p:cNvCxnSpPr/>
          <p:nvPr/>
        </p:nvCxnSpPr>
        <p:spPr>
          <a:xfrm rot="10800000" flipH="1">
            <a:off x="7734086" y="3630140"/>
            <a:ext cx="485154" cy="4112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7" name="Shape 307"/>
          <p:cNvSpPr txBox="1"/>
          <p:nvPr/>
        </p:nvSpPr>
        <p:spPr>
          <a:xfrm>
            <a:off x="6865926" y="3652809"/>
            <a:ext cx="2221474" cy="69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 of the iProjection Manager web application with the new design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7409076" y="2622281"/>
            <a:ext cx="325010" cy="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9" name="Shape 309"/>
          <p:cNvSpPr txBox="1"/>
          <p:nvPr/>
        </p:nvSpPr>
        <p:spPr>
          <a:xfrm>
            <a:off x="6740875" y="2630174"/>
            <a:ext cx="2221474" cy="45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 of new mobile App design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Schedule and Task Allocation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618000" y="41793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fld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4" name="Shape 234"/>
          <p:cNvGrpSpPr/>
          <p:nvPr/>
        </p:nvGrpSpPr>
        <p:grpSpPr>
          <a:xfrm rot="10800000">
            <a:off x="173535" y="1442188"/>
            <a:ext cx="1984845" cy="430119"/>
            <a:chOff x="185742" y="1697030"/>
            <a:chExt cx="5165698" cy="1658130"/>
          </a:xfrm>
        </p:grpSpPr>
        <p:sp>
          <p:nvSpPr>
            <p:cNvPr id="235" name="Shape 23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8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300635" y="631529"/>
            <a:ext cx="304439" cy="288286"/>
            <a:chOff x="5973900" y="318475"/>
            <a:chExt cx="401900" cy="380575"/>
          </a:xfrm>
        </p:grpSpPr>
        <p:sp>
          <p:nvSpPr>
            <p:cNvPr id="240" name="Shape 2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 rot="10800000">
            <a:off x="1791837" y="1442193"/>
            <a:ext cx="2057729" cy="430119"/>
            <a:chOff x="185742" y="1697030"/>
            <a:chExt cx="5165698" cy="1658130"/>
          </a:xfrm>
        </p:grpSpPr>
        <p:sp>
          <p:nvSpPr>
            <p:cNvPr id="255" name="Shape 255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9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 rot="10800000">
            <a:off x="3488209" y="1442191"/>
            <a:ext cx="1984838" cy="430119"/>
            <a:chOff x="185741" y="1697030"/>
            <a:chExt cx="5165699" cy="1658130"/>
          </a:xfrm>
        </p:grpSpPr>
        <p:sp>
          <p:nvSpPr>
            <p:cNvPr id="260" name="Shape 260"/>
            <p:cNvSpPr/>
            <p:nvPr/>
          </p:nvSpPr>
          <p:spPr>
            <a:xfrm rot="10800000" flipH="1">
              <a:off x="1429574" y="1697030"/>
              <a:ext cx="2690144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10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 flipH="1">
              <a:off x="185741" y="1697042"/>
              <a:ext cx="1243800" cy="1243801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 rot="10800000">
            <a:off x="5124899" y="1442191"/>
            <a:ext cx="2076886" cy="430119"/>
            <a:chOff x="185742" y="1697030"/>
            <a:chExt cx="5165698" cy="1658130"/>
          </a:xfrm>
        </p:grpSpPr>
        <p:sp>
          <p:nvSpPr>
            <p:cNvPr id="265" name="Shape 265"/>
            <p:cNvSpPr/>
            <p:nvPr/>
          </p:nvSpPr>
          <p:spPr>
            <a:xfrm rot="10800000" flipH="1">
              <a:off x="1429567" y="1697030"/>
              <a:ext cx="2690150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11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69" name="Shape 269"/>
          <p:cNvGrpSpPr/>
          <p:nvPr/>
        </p:nvGrpSpPr>
        <p:grpSpPr>
          <a:xfrm rot="10800000">
            <a:off x="6851071" y="1442190"/>
            <a:ext cx="1921351" cy="430119"/>
            <a:chOff x="185742" y="1697030"/>
            <a:chExt cx="5165698" cy="1658130"/>
          </a:xfrm>
        </p:grpSpPr>
        <p:sp>
          <p:nvSpPr>
            <p:cNvPr id="270" name="Shape 270"/>
            <p:cNvSpPr/>
            <p:nvPr/>
          </p:nvSpPr>
          <p:spPr>
            <a:xfrm rot="10800000" flipH="1">
              <a:off x="1429555" y="1697030"/>
              <a:ext cx="2690156" cy="1243801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Week 12</a:t>
              </a:r>
              <a:endParaRPr sz="1400" b="0" i="0" u="none" strike="noStrike" cap="none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281" name="Shape 281"/>
          <p:cNvCxnSpPr>
            <a:cxnSpLocks/>
          </p:cNvCxnSpPr>
          <p:nvPr/>
        </p:nvCxnSpPr>
        <p:spPr>
          <a:xfrm flipV="1">
            <a:off x="814275" y="2985167"/>
            <a:ext cx="866193" cy="4448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87" name="Shape 287"/>
          <p:cNvCxnSpPr/>
          <p:nvPr/>
        </p:nvCxnSpPr>
        <p:spPr>
          <a:xfrm>
            <a:off x="3088425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277725" y="4686129"/>
            <a:ext cx="771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Thura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3790233" y="4840929"/>
            <a:ext cx="189300" cy="60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Shape 290"/>
          <p:cNvSpPr txBox="1">
            <a:spLocks noGrp="1"/>
          </p:cNvSpPr>
          <p:nvPr>
            <p:ph type="body" idx="4294967295"/>
          </p:nvPr>
        </p:nvSpPr>
        <p:spPr>
          <a:xfrm>
            <a:off x="3979533" y="4686129"/>
            <a:ext cx="842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Rizwan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1" name="Shape 291"/>
          <p:cNvCxnSpPr>
            <a:endCxn id="292" idx="1"/>
          </p:cNvCxnSpPr>
          <p:nvPr/>
        </p:nvCxnSpPr>
        <p:spPr>
          <a:xfrm>
            <a:off x="2391825" y="4842429"/>
            <a:ext cx="189300" cy="30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2581125" y="4687629"/>
            <a:ext cx="5073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1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Both</a:t>
            </a:r>
            <a:endParaRPr sz="1800" b="0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-201249" y="1989734"/>
            <a:ext cx="1829448" cy="39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Convert Server from http to https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9" name="Shape 299"/>
          <p:cNvCxnSpPr>
            <a:cxnSpLocks/>
          </p:cNvCxnSpPr>
          <p:nvPr/>
        </p:nvCxnSpPr>
        <p:spPr>
          <a:xfrm>
            <a:off x="1804179" y="1959254"/>
            <a:ext cx="2789086" cy="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3" name="Shape 303"/>
          <p:cNvCxnSpPr>
            <a:cxnSpLocks/>
          </p:cNvCxnSpPr>
          <p:nvPr/>
        </p:nvCxnSpPr>
        <p:spPr>
          <a:xfrm>
            <a:off x="177171" y="1959659"/>
            <a:ext cx="637104" cy="4792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8" name="Shape 308"/>
          <p:cNvCxnSpPr>
            <a:cxnSpLocks/>
          </p:cNvCxnSpPr>
          <p:nvPr/>
        </p:nvCxnSpPr>
        <p:spPr>
          <a:xfrm flipV="1">
            <a:off x="4593265" y="2559864"/>
            <a:ext cx="401872" cy="1889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74" name="Shape 293">
            <a:extLst>
              <a:ext uri="{FF2B5EF4-FFF2-40B4-BE49-F238E27FC236}">
                <a16:creationId xmlns:a16="http://schemas.microsoft.com/office/drawing/2014/main" id="{CCD3C184-2D85-47DE-B958-9C7AA3E41BEF}"/>
              </a:ext>
            </a:extLst>
          </p:cNvPr>
          <p:cNvSpPr txBox="1"/>
          <p:nvPr/>
        </p:nvSpPr>
        <p:spPr>
          <a:xfrm>
            <a:off x="23014" y="3019363"/>
            <a:ext cx="2282490" cy="6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only 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user is allowed to use the projector in 1 room at a time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6" name="Shape 293">
            <a:extLst>
              <a:ext uri="{FF2B5EF4-FFF2-40B4-BE49-F238E27FC236}">
                <a16:creationId xmlns:a16="http://schemas.microsoft.com/office/drawing/2014/main" id="{8B701C49-5B72-48D3-9C5C-12FDDCCDEDC9}"/>
              </a:ext>
            </a:extLst>
          </p:cNvPr>
          <p:cNvSpPr txBox="1"/>
          <p:nvPr/>
        </p:nvSpPr>
        <p:spPr>
          <a:xfrm>
            <a:off x="1496680" y="1976192"/>
            <a:ext cx="3183490" cy="6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evelopment of a Progressive Web Application for the </a:t>
            </a: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NYP</a:t>
            </a:r>
            <a:r>
              <a:rPr lang="en-US" sz="11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iProjection mobile app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" name="Shape 293">
            <a:extLst>
              <a:ext uri="{FF2B5EF4-FFF2-40B4-BE49-F238E27FC236}">
                <a16:creationId xmlns:a16="http://schemas.microsoft.com/office/drawing/2014/main" id="{ED03A030-5388-4B30-9097-3B8CC71F2AB3}"/>
              </a:ext>
            </a:extLst>
          </p:cNvPr>
          <p:cNvSpPr txBox="1"/>
          <p:nvPr/>
        </p:nvSpPr>
        <p:spPr>
          <a:xfrm>
            <a:off x="3884883" y="2574244"/>
            <a:ext cx="1809519" cy="4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Encryption of the room numbers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Shape 293">
            <a:extLst>
              <a:ext uri="{FF2B5EF4-FFF2-40B4-BE49-F238E27FC236}">
                <a16:creationId xmlns:a16="http://schemas.microsoft.com/office/drawing/2014/main" id="{B66CFE16-E9B8-4B3F-A23C-7154049EC795}"/>
              </a:ext>
            </a:extLst>
          </p:cNvPr>
          <p:cNvSpPr txBox="1"/>
          <p:nvPr/>
        </p:nvSpPr>
        <p:spPr>
          <a:xfrm>
            <a:off x="4777521" y="3137026"/>
            <a:ext cx="2263408" cy="68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that app can be downloaded/accessed from the web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90" name="Shape 306">
            <a:extLst>
              <a:ext uri="{FF2B5EF4-FFF2-40B4-BE49-F238E27FC236}">
                <a16:creationId xmlns:a16="http://schemas.microsoft.com/office/drawing/2014/main" id="{5D22DDFF-E408-4F7C-B755-882006D62187}"/>
              </a:ext>
            </a:extLst>
          </p:cNvPr>
          <p:cNvCxnSpPr>
            <a:cxnSpLocks/>
          </p:cNvCxnSpPr>
          <p:nvPr/>
        </p:nvCxnSpPr>
        <p:spPr>
          <a:xfrm>
            <a:off x="6851071" y="1964453"/>
            <a:ext cx="1187143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93" name="Shape 293">
            <a:extLst>
              <a:ext uri="{FF2B5EF4-FFF2-40B4-BE49-F238E27FC236}">
                <a16:creationId xmlns:a16="http://schemas.microsoft.com/office/drawing/2014/main" id="{AE09E382-1DF3-4D97-AF51-230E2E1B5123}"/>
              </a:ext>
            </a:extLst>
          </p:cNvPr>
          <p:cNvSpPr txBox="1"/>
          <p:nvPr/>
        </p:nvSpPr>
        <p:spPr>
          <a:xfrm>
            <a:off x="6406482" y="1952726"/>
            <a:ext cx="1809519" cy="46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Passing of the codes over to Supervisor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3" name="Shape 305">
            <a:extLst>
              <a:ext uri="{FF2B5EF4-FFF2-40B4-BE49-F238E27FC236}">
                <a16:creationId xmlns:a16="http://schemas.microsoft.com/office/drawing/2014/main" id="{1432710D-4D0B-41B4-B3A7-D71EA4DDD3F6}"/>
              </a:ext>
            </a:extLst>
          </p:cNvPr>
          <p:cNvCxnSpPr>
            <a:cxnSpLocks/>
          </p:cNvCxnSpPr>
          <p:nvPr/>
        </p:nvCxnSpPr>
        <p:spPr>
          <a:xfrm>
            <a:off x="3693042" y="3824662"/>
            <a:ext cx="205843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75" name="Shape 308">
            <a:extLst>
              <a:ext uri="{FF2B5EF4-FFF2-40B4-BE49-F238E27FC236}">
                <a16:creationId xmlns:a16="http://schemas.microsoft.com/office/drawing/2014/main" id="{C1C57ED0-FE09-4786-BA21-E9263CCAC5E5}"/>
              </a:ext>
            </a:extLst>
          </p:cNvPr>
          <p:cNvCxnSpPr>
            <a:cxnSpLocks/>
          </p:cNvCxnSpPr>
          <p:nvPr/>
        </p:nvCxnSpPr>
        <p:spPr>
          <a:xfrm>
            <a:off x="5124899" y="3126949"/>
            <a:ext cx="1568652" cy="6741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77" name="Shape 293">
            <a:extLst>
              <a:ext uri="{FF2B5EF4-FFF2-40B4-BE49-F238E27FC236}">
                <a16:creationId xmlns:a16="http://schemas.microsoft.com/office/drawing/2014/main" id="{9ADA215B-2CE7-4798-B5B5-CAB8D55728D2}"/>
              </a:ext>
            </a:extLst>
          </p:cNvPr>
          <p:cNvSpPr txBox="1"/>
          <p:nvPr/>
        </p:nvSpPr>
        <p:spPr>
          <a:xfrm>
            <a:off x="3488209" y="3853594"/>
            <a:ext cx="2272791" cy="43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800"/>
              <a:buFont typeface="Roboto Condensed Light"/>
              <a:buChar char="▰"/>
            </a:pPr>
            <a:r>
              <a:rPr lang="en-US" sz="1100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the app download page</a:t>
            </a:r>
            <a:endParaRPr lang="en-US"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54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Tasks Completed for Interim Stage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16" name="Shape 31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79882" y="1453116"/>
            <a:ext cx="7381500" cy="380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Creation of NYP iProjection manager web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Capture event logs during usage of mobile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Connect Ionic application to the school’s active directory for authentication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Ensure mobile application can be used on both IOS and Android platforms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Re-designing of the NYP iProjection mobile application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800" b="0" i="0" u="none" strike="noStrike" cap="none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Designing of NYP iProjection Manager web application</a:t>
            </a: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18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None/>
            </a:pPr>
            <a:endParaRPr sz="2000" b="0" i="0" u="none" strike="noStrike" cap="none"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542</Words>
  <Application>Microsoft Office PowerPoint</Application>
  <PresentationFormat>On-screen Show (16:9)</PresentationFormat>
  <Paragraphs>139</Paragraphs>
  <Slides>23</Slides>
  <Notes>15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Arvo</vt:lpstr>
      <vt:lpstr>Arial</vt:lpstr>
      <vt:lpstr>Roboto Condensed Light</vt:lpstr>
      <vt:lpstr>Roboto Condensed</vt:lpstr>
      <vt:lpstr>Salerio template</vt:lpstr>
      <vt:lpstr>Progressive Web App for Crestron System</vt:lpstr>
      <vt:lpstr>Contents</vt:lpstr>
      <vt:lpstr>Problem Definition</vt:lpstr>
      <vt:lpstr>Target Audience</vt:lpstr>
      <vt:lpstr>Technologies Used</vt:lpstr>
      <vt:lpstr>Project Features</vt:lpstr>
      <vt:lpstr>Project Schedule and Task Allocation</vt:lpstr>
      <vt:lpstr>Project Schedule and Task Allocation</vt:lpstr>
      <vt:lpstr>Tasks Completed for Interim Stage</vt:lpstr>
      <vt:lpstr>Tasks completed for Final Stage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 for Crestron System</dc:title>
  <dc:creator>ahmad</dc:creator>
  <cp:lastModifiedBy>Ahmad Jarir</cp:lastModifiedBy>
  <cp:revision>32</cp:revision>
  <dcterms:modified xsi:type="dcterms:W3CDTF">2019-04-03T15:55:13Z</dcterms:modified>
</cp:coreProperties>
</file>